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4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2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1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1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D6B8-C316-468C-8B8D-A98FF365F0C0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1FCF9-9348-4C68-B473-98C8C04A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0" y="253425"/>
            <a:ext cx="3124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a. 6369 : 3 = ?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-76200" y="762000"/>
            <a:ext cx="3124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   </a:t>
            </a:r>
            <a:r>
              <a:rPr lang="en-US" sz="3200" b="1" dirty="0">
                <a:latin typeface="Times New Roman" pitchFamily="18" charset="0"/>
              </a:rPr>
              <a:t>6369      3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1447800" y="838200"/>
            <a:ext cx="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1447800" y="14478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447800" y="1447800"/>
            <a:ext cx="38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304800" y="13716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429000" y="304800"/>
            <a:ext cx="6172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3200" dirty="0">
                <a:latin typeface="Times New Roman" pitchFamily="18" charset="0"/>
                <a:sym typeface="Wingdings" pitchFamily="2" charset="2"/>
              </a:rPr>
              <a:t> 6 chia 3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được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2,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viết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smtClean="0">
                <a:latin typeface="Times New Roman" pitchFamily="18" charset="0"/>
                <a:sym typeface="Wingdings" pitchFamily="2" charset="2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200" dirty="0" smtClean="0">
                <a:latin typeface="Times New Roman" pitchFamily="18" charset="0"/>
                <a:sym typeface="Wingdings" pitchFamily="2" charset="2"/>
              </a:rPr>
              <a:t>  </a:t>
            </a:r>
            <a:r>
              <a:rPr lang="en-US" sz="3200" dirty="0" smtClean="0">
                <a:latin typeface="Times New Roman" pitchFamily="18" charset="0"/>
                <a:sym typeface="Wingdings" pitchFamily="2" charset="2"/>
              </a:rPr>
              <a:t>2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nhân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3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bằng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6; 6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trừ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6 </a:t>
            </a:r>
            <a:r>
              <a:rPr lang="en-US" sz="3200" dirty="0" err="1">
                <a:latin typeface="Times New Roman" pitchFamily="18" charset="0"/>
                <a:sym typeface="Wingdings" pitchFamily="2" charset="2"/>
              </a:rPr>
              <a:t>bằng</a:t>
            </a:r>
            <a:r>
              <a:rPr lang="en-US" sz="3200" dirty="0">
                <a:latin typeface="Times New Roman" pitchFamily="18" charset="0"/>
                <a:sym typeface="Wingdings" pitchFamily="2" charset="2"/>
              </a:rPr>
              <a:t> 0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533400" y="13716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676400" y="14478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33400" y="19050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3429000" y="1676400"/>
            <a:ext cx="6172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Hạ 3 ; 3 chia 3 được 1, viết 1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1 nhân 3 bằng 3; 3 trừ 3 bằng 0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762000" y="19050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1905000" y="14478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762000" y="24384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3429000" y="2897188"/>
            <a:ext cx="6172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Hạ 6 ; 6 chia 3 được 2, viết 2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 2 nhân 3 bằng 6; 6 trừ 6 bằng 0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990600" y="24384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9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2133600" y="14478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990600" y="2895600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0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429000" y="4341813"/>
            <a:ext cx="6172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Hạ 9 ; 9 chia 3 được 3, viết 3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latin typeface="Times New Roman" pitchFamily="18" charset="0"/>
                <a:sym typeface="Wingdings" pitchFamily="2" charset="2"/>
              </a:rPr>
              <a:t>  3 nhân 3 bằng 9; 9 trừ 9 bằng 0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76200" y="36576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</a:rPr>
              <a:t>6369 : </a:t>
            </a:r>
            <a:r>
              <a:rPr lang="en-US" sz="3200" b="1" i="1" dirty="0" smtClean="0">
                <a:latin typeface="Times New Roman" pitchFamily="18" charset="0"/>
              </a:rPr>
              <a:t>3 = </a:t>
            </a:r>
            <a:r>
              <a:rPr lang="en-US" sz="3200" b="1" i="1" dirty="0">
                <a:latin typeface="Times New Roman" pitchFamily="18" charset="0"/>
              </a:rPr>
              <a:t>...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1828800" y="3657600"/>
            <a:ext cx="1174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i="1" dirty="0">
                <a:latin typeface="Times New Roman" pitchFamily="18" charset="0"/>
              </a:rPr>
              <a:t>2123</a:t>
            </a:r>
          </a:p>
        </p:txBody>
      </p:sp>
    </p:spTree>
    <p:extLst>
      <p:ext uri="{BB962C8B-B14F-4D97-AF65-F5344CB8AC3E}">
        <p14:creationId xmlns:p14="http://schemas.microsoft.com/office/powerpoint/2010/main" val="395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9" grpId="0"/>
      <p:bldP spid="125960" grpId="0" animBg="1"/>
      <p:bldP spid="125961" grpId="0" animBg="1"/>
      <p:bldP spid="125962" grpId="0"/>
      <p:bldP spid="125963" grpId="0"/>
      <p:bldP spid="125964" grpId="0"/>
      <p:bldP spid="125965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  <p:bldP spid="125976" grpId="0"/>
      <p:bldP spid="125977" grpId="0"/>
      <p:bldP spid="125978" grpId="0"/>
      <p:bldP spid="125979" grpId="0"/>
      <p:bldP spid="1259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0" y="457200"/>
            <a:ext cx="3124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1276 : 4 = ?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0" y="1295400"/>
            <a:ext cx="304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1276    4 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371600" y="1371600"/>
            <a:ext cx="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371600" y="1905000"/>
            <a:ext cx="1066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447800" y="1905000"/>
            <a:ext cx="22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048000" y="1302186"/>
            <a:ext cx="6629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 chia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12; 12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609600" y="1905000"/>
            <a:ext cx="304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 flipH="1">
            <a:off x="1644650" y="1905000"/>
            <a:ext cx="336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3124200" y="2673786"/>
            <a:ext cx="6172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7 ; 7 chia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4;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838200" y="1929825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1828800" y="1905000"/>
            <a:ext cx="22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838200" y="2463225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3200400" y="4012049"/>
            <a:ext cx="6172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Hạ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36; 36 chia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9,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9.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9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36; 36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0.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990600" y="2463225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990600" y="3072825"/>
            <a:ext cx="45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-15875" y="3758625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1276 : 4 =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...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1949450" y="3758625"/>
            <a:ext cx="869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319</a:t>
            </a:r>
          </a:p>
        </p:txBody>
      </p:sp>
    </p:spTree>
    <p:extLst>
      <p:ext uri="{BB962C8B-B14F-4D97-AF65-F5344CB8AC3E}">
        <p14:creationId xmlns:p14="http://schemas.microsoft.com/office/powerpoint/2010/main" val="153072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2" grpId="0"/>
      <p:bldP spid="130053" grpId="0" animBg="1"/>
      <p:bldP spid="130054" grpId="0" animBg="1"/>
      <p:bldP spid="130055" grpId="0"/>
      <p:bldP spid="130057" grpId="0"/>
      <p:bldP spid="130058" grpId="0"/>
      <p:bldP spid="130059" grpId="0"/>
      <p:bldP spid="130061" grpId="0"/>
      <p:bldP spid="130062" grpId="0"/>
      <p:bldP spid="130063" grpId="0"/>
      <p:bldP spid="130064" grpId="0"/>
      <p:bldP spid="130065" grpId="0"/>
      <p:bldP spid="130066" grpId="0"/>
      <p:bldP spid="130068" grpId="0"/>
      <p:bldP spid="1300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0" y="11430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</a:t>
            </a:r>
            <a:r>
              <a:rPr lang="en-US" sz="4000">
                <a:solidFill>
                  <a:srgbClr val="660033"/>
                </a:solidFill>
                <a:latin typeface="Times New Roman" pitchFamily="18" charset="0"/>
                <a:sym typeface="Wingdings" pitchFamily="2" charset="2"/>
              </a:rPr>
              <a:t>Tính: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457200" y="20574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4862    2</a:t>
            </a:r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752600" y="2133600"/>
            <a:ext cx="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1752600" y="26670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3429000" y="20574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3369    3</a:t>
            </a: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4724400" y="2133600"/>
            <a:ext cx="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4724400" y="26670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6172200" y="20574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2896    4</a:t>
            </a:r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7467600" y="2133600"/>
            <a:ext cx="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>
            <a:off x="7467600" y="26670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1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2" grpId="0"/>
      <p:bldP spid="131094" grpId="0"/>
      <p:bldP spid="131095" grpId="0" animBg="1"/>
      <p:bldP spid="131096" grpId="0" animBg="1"/>
      <p:bldP spid="131097" grpId="0"/>
      <p:bldP spid="131098" grpId="0" animBg="1"/>
      <p:bldP spid="131099" grpId="0" animBg="1"/>
      <p:bldP spid="131100" grpId="0"/>
      <p:bldP spid="131101" grpId="0" animBg="1"/>
      <p:bldP spid="131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28600" y="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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Có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1648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gói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bánh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được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chia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đều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vào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4    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thùng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.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Hỏi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mỗi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thùng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có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bao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nhiêu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gói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3600" dirty="0" err="1">
                <a:latin typeface="Times New Roman" pitchFamily="18" charset="0"/>
                <a:sym typeface="Wingdings" pitchFamily="2" charset="2"/>
              </a:rPr>
              <a:t>bánh</a:t>
            </a:r>
            <a:r>
              <a:rPr lang="en-US" sz="3600" dirty="0">
                <a:latin typeface="Times New Roman" pitchFamily="18" charset="0"/>
                <a:sym typeface="Wingdings" pitchFamily="2" charset="2"/>
              </a:rPr>
              <a:t> ?</a:t>
            </a:r>
          </a:p>
        </p:txBody>
      </p:sp>
      <p:sp>
        <p:nvSpPr>
          <p:cNvPr id="132145" name="Text Box 49"/>
          <p:cNvSpPr txBox="1">
            <a:spLocks noChangeArrowheads="1"/>
          </p:cNvSpPr>
          <p:nvPr/>
        </p:nvSpPr>
        <p:spPr bwMode="auto">
          <a:xfrm>
            <a:off x="3352800" y="1981200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i="1" u="sng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600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i="1" u="sng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3600" i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1752600" y="2895600"/>
            <a:ext cx="594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err="1" smtClean="0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            : 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1648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</a:rPr>
              <a:t>gói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</a:rPr>
              <a:t>bánh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2147" name="Text Box 51"/>
          <p:cNvSpPr txBox="1">
            <a:spLocks noChangeArrowheads="1"/>
          </p:cNvSpPr>
          <p:nvPr/>
        </p:nvSpPr>
        <p:spPr bwMode="auto">
          <a:xfrm>
            <a:off x="1752600" y="3505200"/>
            <a:ext cx="594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Chia </a:t>
            </a:r>
            <a:r>
              <a:rPr lang="en-US" sz="3600" dirty="0" err="1" smtClean="0">
                <a:solidFill>
                  <a:schemeClr val="hlink"/>
                </a:solidFill>
                <a:latin typeface="Times New Roman" pitchFamily="18" charset="0"/>
              </a:rPr>
              <a:t>đều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   : 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4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</a:rPr>
              <a:t>thùng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1752600" y="4038600"/>
            <a:ext cx="594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</a:rPr>
              <a:t>Mỗi</a:t>
            </a: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latin typeface="Times New Roman" pitchFamily="18" charset="0"/>
              </a:rPr>
              <a:t>thùng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 :  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…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hlink"/>
                </a:solidFill>
                <a:latin typeface="Times New Roman" pitchFamily="18" charset="0"/>
              </a:rPr>
              <a:t>g</a:t>
            </a:r>
            <a:r>
              <a:rPr lang="en-US" sz="3600" dirty="0" err="1" smtClean="0">
                <a:solidFill>
                  <a:schemeClr val="hlink"/>
                </a:solidFill>
                <a:latin typeface="Times New Roman" pitchFamily="18" charset="0"/>
              </a:rPr>
              <a:t>ói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  <a:latin typeface="Times New Roman" pitchFamily="18" charset="0"/>
              </a:rPr>
              <a:t>bánh</a:t>
            </a:r>
            <a:r>
              <a:rPr lang="en-US" sz="3600" dirty="0" smtClean="0">
                <a:solidFill>
                  <a:schemeClr val="hlink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2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45" grpId="0"/>
      <p:bldP spid="132146" grpId="0"/>
      <p:bldP spid="132147" grpId="0"/>
      <p:bldP spid="132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x: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ct val="50000"/>
              </a:spcBef>
              <a:buAutoNum type="alphaLcPeriod"/>
            </a:pPr>
            <a:r>
              <a:rPr lang="en-US" sz="3200" b="1" dirty="0" smtClean="0">
                <a:latin typeface="Times New Roman" pitchFamily="18" charset="0"/>
              </a:rPr>
              <a:t>X </a:t>
            </a:r>
            <a:r>
              <a:rPr lang="en-US" sz="3200" b="1" dirty="0" err="1" smtClean="0">
                <a:latin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2 = 1846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5334000" y="198120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b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b="1" dirty="0" smtClean="0">
                <a:latin typeface="Times New Roman" pitchFamily="18" charset="0"/>
              </a:rPr>
              <a:t>3 x </a:t>
            </a:r>
            <a:r>
              <a:rPr lang="en-US" sz="3200" b="1" dirty="0" err="1" smtClean="0">
                <a:latin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= 1578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143000" y="2743200"/>
            <a:ext cx="320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     =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1846 : 2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X     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= 923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6400800" y="27432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X = 1578 : 3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6400800" y="34290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 = 526</a:t>
            </a:r>
          </a:p>
        </p:txBody>
      </p:sp>
    </p:spTree>
    <p:extLst>
      <p:ext uri="{BB962C8B-B14F-4D97-AF65-F5344CB8AC3E}">
        <p14:creationId xmlns:p14="http://schemas.microsoft.com/office/powerpoint/2010/main" val="272896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308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</cp:revision>
  <dcterms:created xsi:type="dcterms:W3CDTF">2016-07-08T08:50:56Z</dcterms:created>
  <dcterms:modified xsi:type="dcterms:W3CDTF">2016-07-08T09:49:19Z</dcterms:modified>
</cp:coreProperties>
</file>